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71" r:id="rId1"/>
  </p:sldMasterIdLst>
  <p:notesMasterIdLst>
    <p:notesMasterId r:id="rId12"/>
  </p:notesMasterIdLst>
  <p:sldIdLst>
    <p:sldId id="256" r:id="rId2"/>
    <p:sldId id="271" r:id="rId3"/>
    <p:sldId id="269" r:id="rId4"/>
    <p:sldId id="272" r:id="rId5"/>
    <p:sldId id="270" r:id="rId6"/>
    <p:sldId id="262" r:id="rId7"/>
    <p:sldId id="263" r:id="rId8"/>
    <p:sldId id="268" r:id="rId9"/>
    <p:sldId id="265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lsea Chen" initials="CC" lastIdx="1" clrIdx="0">
    <p:extLst>
      <p:ext uri="{19B8F6BF-5375-455C-9EA6-DF929625EA0E}">
        <p15:presenceInfo xmlns:p15="http://schemas.microsoft.com/office/powerpoint/2012/main" userId="724dffe451ade2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85A"/>
    <a:srgbClr val="215B71"/>
    <a:srgbClr val="00CC00"/>
    <a:srgbClr val="FFCC66"/>
    <a:srgbClr val="99FF33"/>
    <a:srgbClr val="FFFF00"/>
    <a:srgbClr val="FF3300"/>
    <a:srgbClr val="FF6600"/>
    <a:srgbClr val="66FF66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3-19T23:26:56.690" idx="1">
    <p:pos x="7680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1BF0C-FED0-42DD-AA3A-9B60EA93347C}" type="doc">
      <dgm:prSet loTypeId="urn:microsoft.com/office/officeart/2005/8/layout/process1" loCatId="process" qsTypeId="urn:microsoft.com/office/officeart/2005/8/quickstyle/simple5" qsCatId="simple" csTypeId="urn:microsoft.com/office/officeart/2005/8/colors/accent5_2" csCatId="accent5" phldr="1"/>
      <dgm:spPr/>
    </dgm:pt>
    <dgm:pt modelId="{54085D8B-A835-49B1-9F8A-E92A98EA7E00}">
      <dgm:prSet phldrT="[文字]"/>
      <dgm:spPr/>
      <dgm:t>
        <a:bodyPr/>
        <a:lstStyle/>
        <a:p>
          <a:r>
            <a:rPr lang="zh-TW" altLang="en-US" dirty="0" smtClean="0"/>
            <a:t>刪除贅字</a:t>
          </a:r>
          <a:endParaRPr lang="zh-TW" altLang="en-US" dirty="0"/>
        </a:p>
      </dgm:t>
    </dgm:pt>
    <dgm:pt modelId="{6851B5F1-395C-4930-9BB6-3E90BE9FFF23}" type="parTrans" cxnId="{EB2CDB3F-0920-48B8-A5A1-379A4A13A642}">
      <dgm:prSet/>
      <dgm:spPr/>
      <dgm:t>
        <a:bodyPr/>
        <a:lstStyle/>
        <a:p>
          <a:endParaRPr lang="zh-TW" altLang="en-US"/>
        </a:p>
      </dgm:t>
    </dgm:pt>
    <dgm:pt modelId="{6C7EDFB7-0969-469A-843E-AAEFEE3B6901}" type="sibTrans" cxnId="{EB2CDB3F-0920-48B8-A5A1-379A4A13A642}">
      <dgm:prSet/>
      <dgm:spPr/>
      <dgm:t>
        <a:bodyPr/>
        <a:lstStyle/>
        <a:p>
          <a:endParaRPr lang="zh-TW" altLang="en-US"/>
        </a:p>
      </dgm:t>
    </dgm:pt>
    <dgm:pt modelId="{5A91CEF4-88FC-46AE-A32E-93D2CA555A52}">
      <dgm:prSet phldrT="[文字]"/>
      <dgm:spPr/>
      <dgm:t>
        <a:bodyPr/>
        <a:lstStyle/>
        <a:p>
          <a:r>
            <a:rPr lang="zh-TW" altLang="en-US" dirty="0" smtClean="0"/>
            <a:t>語意分析</a:t>
          </a:r>
          <a:endParaRPr lang="zh-TW" altLang="en-US" dirty="0"/>
        </a:p>
      </dgm:t>
    </dgm:pt>
    <dgm:pt modelId="{5C8F7FF7-8322-43B0-9EB8-95C3100EC3E4}" type="parTrans" cxnId="{C1DB5969-590C-4687-951D-3F3D50B11CBA}">
      <dgm:prSet/>
      <dgm:spPr/>
      <dgm:t>
        <a:bodyPr/>
        <a:lstStyle/>
        <a:p>
          <a:endParaRPr lang="zh-TW" altLang="en-US"/>
        </a:p>
      </dgm:t>
    </dgm:pt>
    <dgm:pt modelId="{AC83AD1B-3C4F-4F1C-A770-00B091F40BFF}" type="sibTrans" cxnId="{C1DB5969-590C-4687-951D-3F3D50B11CBA}">
      <dgm:prSet/>
      <dgm:spPr/>
      <dgm:t>
        <a:bodyPr/>
        <a:lstStyle/>
        <a:p>
          <a:endParaRPr lang="zh-TW" altLang="en-US"/>
        </a:p>
      </dgm:t>
    </dgm:pt>
    <dgm:pt modelId="{C6FE13B0-0D81-467D-A031-B19225AD5C88}">
      <dgm:prSet phldrT="[文字]" custT="1"/>
      <dgm:spPr/>
      <dgm:t>
        <a:bodyPr/>
        <a:lstStyle/>
        <a:p>
          <a:r>
            <a:rPr lang="zh-TW" altLang="en-US" sz="2800" dirty="0" smtClean="0"/>
            <a:t>關鍵字萃取</a:t>
          </a:r>
          <a:endParaRPr lang="zh-TW" altLang="en-US" sz="2800" dirty="0"/>
        </a:p>
      </dgm:t>
    </dgm:pt>
    <dgm:pt modelId="{EA6B009B-CFDB-4228-8E26-D7DDF2D9A411}" type="parTrans" cxnId="{08C2E87B-2512-4CA8-B00F-09F27FFA553E}">
      <dgm:prSet/>
      <dgm:spPr/>
      <dgm:t>
        <a:bodyPr/>
        <a:lstStyle/>
        <a:p>
          <a:endParaRPr lang="zh-TW" altLang="en-US"/>
        </a:p>
      </dgm:t>
    </dgm:pt>
    <dgm:pt modelId="{114B2273-8D20-4913-A721-20FB005FAAF0}" type="sibTrans" cxnId="{08C2E87B-2512-4CA8-B00F-09F27FFA553E}">
      <dgm:prSet/>
      <dgm:spPr/>
      <dgm:t>
        <a:bodyPr/>
        <a:lstStyle/>
        <a:p>
          <a:endParaRPr lang="zh-TW" altLang="en-US"/>
        </a:p>
      </dgm:t>
    </dgm:pt>
    <dgm:pt modelId="{AFAD624F-1ACA-4A85-B2F7-65F86D99BDAE}">
      <dgm:prSet/>
      <dgm:spPr/>
      <dgm:t>
        <a:bodyPr/>
        <a:lstStyle/>
        <a:p>
          <a:r>
            <a:rPr lang="zh-TW" altLang="en-US" dirty="0" smtClean="0"/>
            <a:t>建模</a:t>
          </a:r>
          <a:endParaRPr lang="zh-TW" altLang="en-US" dirty="0"/>
        </a:p>
      </dgm:t>
    </dgm:pt>
    <dgm:pt modelId="{23DC7EE9-0C6A-4DD0-9157-F4E0F4BA1158}" type="parTrans" cxnId="{2BE0E3C8-5122-42F3-8973-73DAC1356DFD}">
      <dgm:prSet/>
      <dgm:spPr/>
      <dgm:t>
        <a:bodyPr/>
        <a:lstStyle/>
        <a:p>
          <a:endParaRPr lang="zh-TW" altLang="en-US"/>
        </a:p>
      </dgm:t>
    </dgm:pt>
    <dgm:pt modelId="{8AADA655-4733-4E4D-9BCF-3ED2A0836B18}" type="sibTrans" cxnId="{2BE0E3C8-5122-42F3-8973-73DAC1356DFD}">
      <dgm:prSet/>
      <dgm:spPr/>
      <dgm:t>
        <a:bodyPr/>
        <a:lstStyle/>
        <a:p>
          <a:endParaRPr lang="zh-TW" altLang="en-US"/>
        </a:p>
      </dgm:t>
    </dgm:pt>
    <dgm:pt modelId="{ACB72F52-B5B5-4958-B362-D256D1ABA99D}" type="pres">
      <dgm:prSet presAssocID="{E3D1BF0C-FED0-42DD-AA3A-9B60EA93347C}" presName="Name0" presStyleCnt="0">
        <dgm:presLayoutVars>
          <dgm:dir/>
          <dgm:resizeHandles val="exact"/>
        </dgm:presLayoutVars>
      </dgm:prSet>
      <dgm:spPr/>
    </dgm:pt>
    <dgm:pt modelId="{B36835E0-C37D-41AC-97A7-CEBB2B32F2D7}" type="pres">
      <dgm:prSet presAssocID="{54085D8B-A835-49B1-9F8A-E92A98EA7E0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BFEDF9E-5DAE-48AB-BF26-1929B9A6EF4F}" type="pres">
      <dgm:prSet presAssocID="{6C7EDFB7-0969-469A-843E-AAEFEE3B6901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E8005515-205B-4ED1-9E93-BE3A456863F6}" type="pres">
      <dgm:prSet presAssocID="{6C7EDFB7-0969-469A-843E-AAEFEE3B6901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6B2C4A-4849-452E-8716-8F7B799528D7}" type="pres">
      <dgm:prSet presAssocID="{5A91CEF4-88FC-46AE-A32E-93D2CA555A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7ABABCF-F1AE-456B-BE1A-FA3E43D3C225}" type="pres">
      <dgm:prSet presAssocID="{AC83AD1B-3C4F-4F1C-A770-00B091F40BFF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E5525D2C-4B4A-4D91-8521-F6A7AA2367D3}" type="pres">
      <dgm:prSet presAssocID="{AC83AD1B-3C4F-4F1C-A770-00B091F40BFF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01AD748F-BC52-483D-9A60-D9B231A8A962}" type="pres">
      <dgm:prSet presAssocID="{C6FE13B0-0D81-467D-A031-B19225AD5C88}" presName="node" presStyleLbl="node1" presStyleIdx="2" presStyleCnt="4" custScaleX="10438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86A4A35-2F6E-4897-B698-E3E82271664A}" type="pres">
      <dgm:prSet presAssocID="{114B2273-8D20-4913-A721-20FB005FAAF0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64857799-AA44-425E-B0CB-5EFA950F9916}" type="pres">
      <dgm:prSet presAssocID="{114B2273-8D20-4913-A721-20FB005FAAF0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3327936B-57B1-4F86-B417-C0FD020ABC77}" type="pres">
      <dgm:prSet presAssocID="{AFAD624F-1ACA-4A85-B2F7-65F86D99BDA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160EFE6-3DD6-455B-824F-7B4253CF3527}" type="presOf" srcId="{AC83AD1B-3C4F-4F1C-A770-00B091F40BFF}" destId="{E5525D2C-4B4A-4D91-8521-F6A7AA2367D3}" srcOrd="1" destOrd="0" presId="urn:microsoft.com/office/officeart/2005/8/layout/process1"/>
    <dgm:cxn modelId="{3B1AE9C0-C668-4C38-A7B2-5CC73AE97372}" type="presOf" srcId="{AC83AD1B-3C4F-4F1C-A770-00B091F40BFF}" destId="{37ABABCF-F1AE-456B-BE1A-FA3E43D3C225}" srcOrd="0" destOrd="0" presId="urn:microsoft.com/office/officeart/2005/8/layout/process1"/>
    <dgm:cxn modelId="{666F8F14-16EC-41D2-9DEC-1FAC9C5E803C}" type="presOf" srcId="{6C7EDFB7-0969-469A-843E-AAEFEE3B6901}" destId="{E8005515-205B-4ED1-9E93-BE3A456863F6}" srcOrd="1" destOrd="0" presId="urn:microsoft.com/office/officeart/2005/8/layout/process1"/>
    <dgm:cxn modelId="{1886168C-4526-45FD-B8C6-0C715160B38F}" type="presOf" srcId="{AFAD624F-1ACA-4A85-B2F7-65F86D99BDAE}" destId="{3327936B-57B1-4F86-B417-C0FD020ABC77}" srcOrd="0" destOrd="0" presId="urn:microsoft.com/office/officeart/2005/8/layout/process1"/>
    <dgm:cxn modelId="{E52912D2-F384-4FE5-BAE6-0C7BB9D6B458}" type="presOf" srcId="{5A91CEF4-88FC-46AE-A32E-93D2CA555A52}" destId="{A56B2C4A-4849-452E-8716-8F7B799528D7}" srcOrd="0" destOrd="0" presId="urn:microsoft.com/office/officeart/2005/8/layout/process1"/>
    <dgm:cxn modelId="{33FF9E68-8F2B-4672-9A9E-3D7D02EF47C0}" type="presOf" srcId="{114B2273-8D20-4913-A721-20FB005FAAF0}" destId="{C86A4A35-2F6E-4897-B698-E3E82271664A}" srcOrd="0" destOrd="0" presId="urn:microsoft.com/office/officeart/2005/8/layout/process1"/>
    <dgm:cxn modelId="{58C088DE-94F5-4ECE-9C01-20B313B177AE}" type="presOf" srcId="{C6FE13B0-0D81-467D-A031-B19225AD5C88}" destId="{01AD748F-BC52-483D-9A60-D9B231A8A962}" srcOrd="0" destOrd="0" presId="urn:microsoft.com/office/officeart/2005/8/layout/process1"/>
    <dgm:cxn modelId="{08C2E87B-2512-4CA8-B00F-09F27FFA553E}" srcId="{E3D1BF0C-FED0-42DD-AA3A-9B60EA93347C}" destId="{C6FE13B0-0D81-467D-A031-B19225AD5C88}" srcOrd="2" destOrd="0" parTransId="{EA6B009B-CFDB-4228-8E26-D7DDF2D9A411}" sibTransId="{114B2273-8D20-4913-A721-20FB005FAAF0}"/>
    <dgm:cxn modelId="{EB2CDB3F-0920-48B8-A5A1-379A4A13A642}" srcId="{E3D1BF0C-FED0-42DD-AA3A-9B60EA93347C}" destId="{54085D8B-A835-49B1-9F8A-E92A98EA7E00}" srcOrd="0" destOrd="0" parTransId="{6851B5F1-395C-4930-9BB6-3E90BE9FFF23}" sibTransId="{6C7EDFB7-0969-469A-843E-AAEFEE3B6901}"/>
    <dgm:cxn modelId="{C1DB5969-590C-4687-951D-3F3D50B11CBA}" srcId="{E3D1BF0C-FED0-42DD-AA3A-9B60EA93347C}" destId="{5A91CEF4-88FC-46AE-A32E-93D2CA555A52}" srcOrd="1" destOrd="0" parTransId="{5C8F7FF7-8322-43B0-9EB8-95C3100EC3E4}" sibTransId="{AC83AD1B-3C4F-4F1C-A770-00B091F40BFF}"/>
    <dgm:cxn modelId="{D218DCD4-197F-44EB-9C8A-843E7E906B0E}" type="presOf" srcId="{E3D1BF0C-FED0-42DD-AA3A-9B60EA93347C}" destId="{ACB72F52-B5B5-4958-B362-D256D1ABA99D}" srcOrd="0" destOrd="0" presId="urn:microsoft.com/office/officeart/2005/8/layout/process1"/>
    <dgm:cxn modelId="{7BEA07E6-72A0-442A-9E3C-F4E9885A08D4}" type="presOf" srcId="{114B2273-8D20-4913-A721-20FB005FAAF0}" destId="{64857799-AA44-425E-B0CB-5EFA950F9916}" srcOrd="1" destOrd="0" presId="urn:microsoft.com/office/officeart/2005/8/layout/process1"/>
    <dgm:cxn modelId="{5A23D1DC-F4FA-4C82-B970-4E21D279FC1B}" type="presOf" srcId="{6C7EDFB7-0969-469A-843E-AAEFEE3B6901}" destId="{2BFEDF9E-5DAE-48AB-BF26-1929B9A6EF4F}" srcOrd="0" destOrd="0" presId="urn:microsoft.com/office/officeart/2005/8/layout/process1"/>
    <dgm:cxn modelId="{2BE0E3C8-5122-42F3-8973-73DAC1356DFD}" srcId="{E3D1BF0C-FED0-42DD-AA3A-9B60EA93347C}" destId="{AFAD624F-1ACA-4A85-B2F7-65F86D99BDAE}" srcOrd="3" destOrd="0" parTransId="{23DC7EE9-0C6A-4DD0-9157-F4E0F4BA1158}" sibTransId="{8AADA655-4733-4E4D-9BCF-3ED2A0836B18}"/>
    <dgm:cxn modelId="{DDC841EC-FF06-4E87-9226-7F642D4BC57B}" type="presOf" srcId="{54085D8B-A835-49B1-9F8A-E92A98EA7E00}" destId="{B36835E0-C37D-41AC-97A7-CEBB2B32F2D7}" srcOrd="0" destOrd="0" presId="urn:microsoft.com/office/officeart/2005/8/layout/process1"/>
    <dgm:cxn modelId="{81FDF40C-03C1-4361-9B80-BEB469BBD79A}" type="presParOf" srcId="{ACB72F52-B5B5-4958-B362-D256D1ABA99D}" destId="{B36835E0-C37D-41AC-97A7-CEBB2B32F2D7}" srcOrd="0" destOrd="0" presId="urn:microsoft.com/office/officeart/2005/8/layout/process1"/>
    <dgm:cxn modelId="{C338C429-9AA1-49F1-B9C5-A4416A855DCB}" type="presParOf" srcId="{ACB72F52-B5B5-4958-B362-D256D1ABA99D}" destId="{2BFEDF9E-5DAE-48AB-BF26-1929B9A6EF4F}" srcOrd="1" destOrd="0" presId="urn:microsoft.com/office/officeart/2005/8/layout/process1"/>
    <dgm:cxn modelId="{44DF5193-1552-491F-81DC-21BF7623C8E9}" type="presParOf" srcId="{2BFEDF9E-5DAE-48AB-BF26-1929B9A6EF4F}" destId="{E8005515-205B-4ED1-9E93-BE3A456863F6}" srcOrd="0" destOrd="0" presId="urn:microsoft.com/office/officeart/2005/8/layout/process1"/>
    <dgm:cxn modelId="{03A39277-00FE-4291-B589-7BEE7649A35A}" type="presParOf" srcId="{ACB72F52-B5B5-4958-B362-D256D1ABA99D}" destId="{A56B2C4A-4849-452E-8716-8F7B799528D7}" srcOrd="2" destOrd="0" presId="urn:microsoft.com/office/officeart/2005/8/layout/process1"/>
    <dgm:cxn modelId="{247F0287-F6FC-457F-8513-221B2A2E5369}" type="presParOf" srcId="{ACB72F52-B5B5-4958-B362-D256D1ABA99D}" destId="{37ABABCF-F1AE-456B-BE1A-FA3E43D3C225}" srcOrd="3" destOrd="0" presId="urn:microsoft.com/office/officeart/2005/8/layout/process1"/>
    <dgm:cxn modelId="{BC433468-C14E-4D85-99D6-E01092207183}" type="presParOf" srcId="{37ABABCF-F1AE-456B-BE1A-FA3E43D3C225}" destId="{E5525D2C-4B4A-4D91-8521-F6A7AA2367D3}" srcOrd="0" destOrd="0" presId="urn:microsoft.com/office/officeart/2005/8/layout/process1"/>
    <dgm:cxn modelId="{3F6D67DC-3584-46E0-98AA-BF8AABA0BACD}" type="presParOf" srcId="{ACB72F52-B5B5-4958-B362-D256D1ABA99D}" destId="{01AD748F-BC52-483D-9A60-D9B231A8A962}" srcOrd="4" destOrd="0" presId="urn:microsoft.com/office/officeart/2005/8/layout/process1"/>
    <dgm:cxn modelId="{55EF24D4-36E0-4175-8EA6-D864183C2183}" type="presParOf" srcId="{ACB72F52-B5B5-4958-B362-D256D1ABA99D}" destId="{C86A4A35-2F6E-4897-B698-E3E82271664A}" srcOrd="5" destOrd="0" presId="urn:microsoft.com/office/officeart/2005/8/layout/process1"/>
    <dgm:cxn modelId="{A968DD1D-7194-4B81-BA1D-0180F78C3DFF}" type="presParOf" srcId="{C86A4A35-2F6E-4897-B698-E3E82271664A}" destId="{64857799-AA44-425E-B0CB-5EFA950F9916}" srcOrd="0" destOrd="0" presId="urn:microsoft.com/office/officeart/2005/8/layout/process1"/>
    <dgm:cxn modelId="{97316CDD-0768-46E2-BCB8-7CAF87FA34C6}" type="presParOf" srcId="{ACB72F52-B5B5-4958-B362-D256D1ABA99D}" destId="{3327936B-57B1-4F86-B417-C0FD020ABC7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008E4-E747-4F7F-97C0-A7C94D4AFDF0}" type="datetimeFigureOut">
              <a:rPr lang="zh-TW" altLang="en-US" smtClean="0"/>
              <a:t>2016/4/27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0646B-BF38-49BA-A3B9-6C2F1D1CC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28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0646B-BF38-49BA-A3B9-6C2F1D1CC3B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99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4/27/2016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74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8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6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6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70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41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18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938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48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93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4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7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6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6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7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1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4/27/2016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41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comments" Target="../comments/comment1.xml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328847" y="1779074"/>
            <a:ext cx="8083296" cy="2896988"/>
          </a:xfrm>
        </p:spPr>
        <p:txBody>
          <a:bodyPr>
            <a:noAutofit/>
          </a:bodyPr>
          <a:lstStyle/>
          <a:p>
            <a:pPr algn="l"/>
            <a:r>
              <a:rPr lang="zh-TW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ＤＲＡＭＡ　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　　ＭＡＫＥＲ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356" y="5266594"/>
            <a:ext cx="4701192" cy="17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649274" y="1648494"/>
            <a:ext cx="4275786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ln>
                  <a:solidFill>
                    <a:schemeClr val="tx1">
                      <a:lumMod val="65000"/>
                    </a:schemeClr>
                  </a:solidFill>
                </a:ln>
                <a:effectLst>
                  <a:glow rad="101600">
                    <a:srgbClr val="1A485A"/>
                  </a:glow>
                </a:effectLst>
                <a:latin typeface="Tiranti Solid LET" pitchFamily="2" charset="0"/>
              </a:rPr>
              <a:t>fin</a:t>
            </a:r>
            <a:endParaRPr lang="zh-TW" altLang="en-US" sz="23900" dirty="0">
              <a:ln>
                <a:solidFill>
                  <a:schemeClr val="tx1">
                    <a:lumMod val="65000"/>
                  </a:schemeClr>
                </a:solidFill>
              </a:ln>
              <a:effectLst>
                <a:glow rad="101600">
                  <a:srgbClr val="1A485A"/>
                </a:glow>
              </a:effectLst>
              <a:latin typeface="Tiranti Solid L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1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23717" cy="3456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65" y="3456432"/>
            <a:ext cx="2344645" cy="3385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24" y="3456432"/>
            <a:ext cx="2370553" cy="3379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1" y="3560544"/>
            <a:ext cx="2308736" cy="3261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54" y="0"/>
            <a:ext cx="2393898" cy="3412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85" y="3760219"/>
            <a:ext cx="3887715" cy="3097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61" y="0"/>
            <a:ext cx="2390539" cy="3592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353" y="346613"/>
            <a:ext cx="4323464" cy="271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97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1" y="435864"/>
            <a:ext cx="10131425" cy="1456267"/>
          </a:xfrm>
        </p:spPr>
        <p:txBody>
          <a:bodyPr>
            <a:noAutofit/>
          </a:bodyPr>
          <a:lstStyle/>
          <a:p>
            <a:r>
              <a:rPr lang="zh-TW" altLang="en-US" sz="6600" b="1" dirty="0" smtClean="0"/>
              <a:t>什麼電影會紅？什麼不會？</a:t>
            </a:r>
            <a:endParaRPr lang="zh-TW" altLang="en-US" sz="80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24713" y="2432304"/>
            <a:ext cx="6025895" cy="277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8279">
            <a:off x="471614" y="2399887"/>
            <a:ext cx="4762500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016">
            <a:off x="5751513" y="2290159"/>
            <a:ext cx="5448756" cy="422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66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383165493"/>
              </p:ext>
            </p:extLst>
          </p:nvPr>
        </p:nvGraphicFramePr>
        <p:xfrm>
          <a:off x="902086" y="1674254"/>
          <a:ext cx="10360152" cy="2485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88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05" y="133339"/>
            <a:ext cx="11026253" cy="65240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681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7770" y="1101566"/>
            <a:ext cx="1239978" cy="550826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97" y="716409"/>
            <a:ext cx="4660072" cy="6170634"/>
          </a:xfrm>
        </p:spPr>
      </p:pic>
      <p:sp>
        <p:nvSpPr>
          <p:cNvPr id="7" name="矩形 6"/>
          <p:cNvSpPr/>
          <p:nvPr/>
        </p:nvSpPr>
        <p:spPr>
          <a:xfrm>
            <a:off x="6378265" y="872313"/>
            <a:ext cx="508053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800" b="1" dirty="0" smtClean="0">
              <a:latin typeface="華康秀風體W3(P)" panose="03000300000000000000" pitchFamily="66" charset="-120"/>
              <a:ea typeface="華康秀風體W3(P)" panose="03000300000000000000" pitchFamily="66" charset="-120"/>
            </a:endParaRPr>
          </a:p>
          <a:p>
            <a:r>
              <a:rPr lang="zh-TW" altLang="en-US" sz="2400" b="1" smtClean="0">
                <a:latin typeface="細明體" panose="02020509000000000000" pitchFamily="49" charset="-120"/>
                <a:ea typeface="細明體" panose="02020509000000000000" pitchFamily="49" charset="-120"/>
              </a:rPr>
              <a:t>預估票房</a:t>
            </a:r>
            <a:r>
              <a:rPr lang="zh-TW" altLang="en-US" sz="2400" b="1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：</a:t>
            </a:r>
            <a:endParaRPr lang="en-US" altLang="zh-TW" sz="2400" b="1" dirty="0" smtClean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sz="2400" b="1" dirty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2400" b="1" smtClean="0">
                <a:latin typeface="細明體" panose="02020509000000000000" pitchFamily="49" charset="-120"/>
                <a:ea typeface="細明體" panose="02020509000000000000" pitchFamily="49" charset="-120"/>
              </a:rPr>
              <a:t>預估評價：</a:t>
            </a:r>
            <a:endParaRPr lang="en-US" altLang="zh-TW" sz="2400" b="1" dirty="0" smtClean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sz="2400" b="1" dirty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2400" b="1" smtClean="0">
                <a:latin typeface="細明體" panose="02020509000000000000" pitchFamily="49" charset="-120"/>
                <a:ea typeface="細明體" panose="02020509000000000000" pitchFamily="49" charset="-120"/>
              </a:rPr>
              <a:t>綜合評分：</a:t>
            </a:r>
            <a:endParaRPr lang="en-US" altLang="zh-TW" sz="2400" b="1" dirty="0" smtClean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sz="2400" b="1" dirty="0" smtClean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sz="2400" b="1" dirty="0" smtClean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2400" b="1" smtClean="0">
                <a:latin typeface="細明體" panose="02020509000000000000" pitchFamily="49" charset="-120"/>
                <a:ea typeface="細明體" panose="02020509000000000000" pitchFamily="49" charset="-120"/>
              </a:rPr>
              <a:t>相似電影： </a:t>
            </a:r>
            <a:endParaRPr lang="en-US" altLang="zh-TW" sz="2400" b="1" dirty="0" smtClean="0"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95945" y="2524712"/>
            <a:ext cx="745869" cy="379274"/>
          </a:xfrm>
          <a:prstGeom prst="roundRect">
            <a:avLst/>
          </a:prstGeom>
          <a:solidFill>
            <a:schemeClr val="tx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信鴿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308056" y="5959557"/>
            <a:ext cx="745869" cy="379274"/>
          </a:xfrm>
          <a:prstGeom prst="roundRect">
            <a:avLst/>
          </a:prstGeom>
          <a:solidFill>
            <a:schemeClr val="tx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皇后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308056" y="5325716"/>
            <a:ext cx="745869" cy="379274"/>
          </a:xfrm>
          <a:prstGeom prst="roundRect">
            <a:avLst/>
          </a:prstGeom>
          <a:solidFill>
            <a:schemeClr val="tx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城堡</a:t>
            </a:r>
            <a:endParaRPr lang="zh-TW" altLang="en-US" dirty="0"/>
          </a:p>
        </p:txBody>
      </p:sp>
      <p:pic>
        <p:nvPicPr>
          <p:cNvPr id="1026" name="Picture 2" descr="http://img.zcool.cn/community/03398c5554ad0fa0000009e3214328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3143">
            <a:off x="4757211" y="5097348"/>
            <a:ext cx="1744011" cy="187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圓角矩形 26"/>
          <p:cNvSpPr/>
          <p:nvPr/>
        </p:nvSpPr>
        <p:spPr>
          <a:xfrm>
            <a:off x="313000" y="1813342"/>
            <a:ext cx="745869" cy="379274"/>
          </a:xfrm>
          <a:prstGeom prst="roundRect">
            <a:avLst/>
          </a:prstGeom>
          <a:solidFill>
            <a:schemeClr val="tx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藍色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0856" y="1172802"/>
            <a:ext cx="154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元素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等腰三角形 31"/>
          <p:cNvSpPr/>
          <p:nvPr/>
        </p:nvSpPr>
        <p:spPr>
          <a:xfrm rot="5400000">
            <a:off x="828494" y="1273115"/>
            <a:ext cx="416245" cy="328473"/>
          </a:xfrm>
          <a:prstGeom prst="triangl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圓角矩形 45"/>
          <p:cNvSpPr/>
          <p:nvPr/>
        </p:nvSpPr>
        <p:spPr>
          <a:xfrm>
            <a:off x="4011403" y="6089246"/>
            <a:ext cx="881408" cy="474967"/>
          </a:xfrm>
          <a:prstGeom prst="roundRect">
            <a:avLst/>
          </a:prstGeom>
          <a:solidFill>
            <a:srgbClr val="6699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提交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8679494" y="2672254"/>
            <a:ext cx="1905177" cy="1605339"/>
            <a:chOff x="8679494" y="2672254"/>
            <a:chExt cx="1905177" cy="1605339"/>
          </a:xfrm>
        </p:grpSpPr>
        <p:sp>
          <p:nvSpPr>
            <p:cNvPr id="8" name="橢圓 7"/>
            <p:cNvSpPr/>
            <p:nvPr/>
          </p:nvSpPr>
          <p:spPr>
            <a:xfrm>
              <a:off x="8679494" y="2672254"/>
              <a:ext cx="1905177" cy="159858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FF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9574" y="2707094"/>
              <a:ext cx="1676613" cy="157049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群組 10"/>
          <p:cNvGrpSpPr/>
          <p:nvPr/>
        </p:nvGrpSpPr>
        <p:grpSpPr>
          <a:xfrm>
            <a:off x="6476403" y="4606291"/>
            <a:ext cx="5430427" cy="2115453"/>
            <a:chOff x="6476403" y="4606291"/>
            <a:chExt cx="5430427" cy="2115453"/>
          </a:xfrm>
        </p:grpSpPr>
        <p:sp>
          <p:nvSpPr>
            <p:cNvPr id="29" name="矩形 28"/>
            <p:cNvSpPr/>
            <p:nvPr/>
          </p:nvSpPr>
          <p:spPr>
            <a:xfrm>
              <a:off x="6476403" y="4606291"/>
              <a:ext cx="5430427" cy="211545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pic>
          <p:nvPicPr>
            <p:cNvPr id="1030" name="Picture 6" descr="http://image.wangchao.net.cn/bt/1242257134482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8069" y="4714846"/>
              <a:ext cx="1037043" cy="14565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2" name="Picture 8" descr="http://cms.myvideo.net.tw/images/UNI040/0000/0189/201504141159351245_210x300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5894" y="4748417"/>
              <a:ext cx="1019566" cy="14565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6" name="Picture 12" descr="http://ent.news.cn/2008-09/27/xin_15209052713291561181983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1031" y="4721974"/>
              <a:ext cx="952513" cy="14829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6" name="圓角矩形 35"/>
            <p:cNvSpPr/>
            <p:nvPr/>
          </p:nvSpPr>
          <p:spPr>
            <a:xfrm>
              <a:off x="11097831" y="6286925"/>
              <a:ext cx="745869" cy="379274"/>
            </a:xfrm>
            <a:prstGeom prst="roundRect">
              <a:avLst/>
            </a:prstGeom>
            <a:solidFill>
              <a:srgbClr val="FF00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更多</a:t>
              </a:r>
              <a:endParaRPr lang="zh-TW" altLang="en-US" dirty="0"/>
            </a:p>
          </p:txBody>
        </p:sp>
        <p:pic>
          <p:nvPicPr>
            <p:cNvPr id="3" name="Picture 2" descr="https://upload.wikimedia.org/wikipedia/zh/1/1b/Avengers_Age_of_Ultron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2848" y="4748417"/>
              <a:ext cx="1018547" cy="14565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sp>
        <p:nvSpPr>
          <p:cNvPr id="33" name="矩形 32"/>
          <p:cNvSpPr/>
          <p:nvPr/>
        </p:nvSpPr>
        <p:spPr>
          <a:xfrm>
            <a:off x="0" y="1"/>
            <a:ext cx="12192000" cy="82233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6309963" y="3826"/>
            <a:ext cx="0" cy="822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568963" y="970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收藏影片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9" name="直線接點 38"/>
          <p:cNvCxnSpPr/>
          <p:nvPr/>
        </p:nvCxnSpPr>
        <p:spPr>
          <a:xfrm>
            <a:off x="8510104" y="1"/>
            <a:ext cx="0" cy="822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4064779" y="1"/>
            <a:ext cx="0" cy="822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6814" y="1595535"/>
            <a:ext cx="5046351" cy="1325563"/>
          </a:xfr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Gungsuh" panose="02030600000101010101" pitchFamily="18" charset="-127"/>
              </a:rPr>
              <a:t>DRAMAMAKER</a:t>
            </a:r>
            <a:endParaRPr lang="zh-TW" altLang="en-US" sz="32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pyrus" panose="03070502060502030205" pitchFamily="66" charset="0"/>
              <a:ea typeface="Gungsuh" panose="02030600000101010101" pitchFamily="18" charset="-127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8749761" y="8281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6" name="矩形 5"/>
          <p:cNvSpPr/>
          <p:nvPr/>
        </p:nvSpPr>
        <p:spPr>
          <a:xfrm>
            <a:off x="1382988" y="3826"/>
            <a:ext cx="2679329" cy="822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4244035" y="11614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smtClean="0">
                <a:latin typeface="標楷體" panose="03000509000000000000" pitchFamily="65" charset="-120"/>
                <a:ea typeface="標楷體" panose="03000509000000000000" pitchFamily="65" charset="-120"/>
              </a:rPr>
              <a:t>推薦電影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547697" y="108485"/>
            <a:ext cx="2416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 smtClean="0"/>
              <a:t>DramaMaker</a:t>
            </a:r>
            <a:endParaRPr lang="zh-TW" altLang="en-US" sz="3200" b="1" dirty="0"/>
          </a:p>
        </p:txBody>
      </p:sp>
      <p:sp>
        <p:nvSpPr>
          <p:cNvPr id="50" name="圓角矩形 49"/>
          <p:cNvSpPr/>
          <p:nvPr/>
        </p:nvSpPr>
        <p:spPr>
          <a:xfrm>
            <a:off x="292358" y="3231144"/>
            <a:ext cx="745869" cy="379274"/>
          </a:xfrm>
          <a:prstGeom prst="roundRect">
            <a:avLst/>
          </a:prstGeom>
          <a:solidFill>
            <a:schemeClr val="tx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A.I.</a:t>
            </a:r>
            <a:endParaRPr lang="zh-TW" altLang="en-US" dirty="0"/>
          </a:p>
        </p:txBody>
      </p:sp>
      <p:sp>
        <p:nvSpPr>
          <p:cNvPr id="51" name="圓角矩形 50"/>
          <p:cNvSpPr/>
          <p:nvPr/>
        </p:nvSpPr>
        <p:spPr>
          <a:xfrm>
            <a:off x="279922" y="3955218"/>
            <a:ext cx="745869" cy="379274"/>
          </a:xfrm>
          <a:prstGeom prst="roundRect">
            <a:avLst/>
          </a:prstGeom>
          <a:solidFill>
            <a:schemeClr val="tx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毀滅</a:t>
            </a:r>
            <a:endParaRPr lang="zh-TW" altLang="en-US" dirty="0"/>
          </a:p>
        </p:txBody>
      </p:sp>
      <p:sp>
        <p:nvSpPr>
          <p:cNvPr id="52" name="圓角矩形 51"/>
          <p:cNvSpPr/>
          <p:nvPr/>
        </p:nvSpPr>
        <p:spPr>
          <a:xfrm>
            <a:off x="214258" y="4614346"/>
            <a:ext cx="933467" cy="379274"/>
          </a:xfrm>
          <a:prstGeom prst="roundRect">
            <a:avLst/>
          </a:prstGeom>
          <a:solidFill>
            <a:schemeClr val="tx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反抗軍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058503" y="1288784"/>
            <a:ext cx="2339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530000 (</a:t>
            </a:r>
            <a:r>
              <a:rPr lang="en-US" altLang="zh-TW" sz="2800" b="1" dirty="0">
                <a:latin typeface="細明體" panose="02020509000000000000" pitchFamily="49" charset="-120"/>
                <a:ea typeface="細明體" panose="02020509000000000000" pitchFamily="49" charset="-120"/>
              </a:rPr>
              <a:t>USD</a:t>
            </a:r>
            <a:r>
              <a:rPr lang="en-US" altLang="zh-TW" sz="2800" b="1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endParaRPr lang="en-US" altLang="zh-TW" sz="2000" dirty="0" smtClean="0"/>
          </a:p>
          <a:p>
            <a:r>
              <a:rPr lang="en-US" altLang="zh-TW" sz="3600" dirty="0" smtClean="0"/>
              <a:t>8.0</a:t>
            </a:r>
            <a:endParaRPr lang="zh-TW" altLang="en-US" sz="36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569" y="73830"/>
            <a:ext cx="1220967" cy="63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0093 L 2.70833E-6 0.00116 C 0.00364 0.00139 0.00729 0.00185 0.0112 0.00278 C 0.01601 0.0037 0.01575 0.00463 0.01992 0.00625 C 0.0233 0.00741 0.02656 0.00857 0.02995 0.00949 C 0.0556 0.01759 0.03372 0.00995 0.04752 0.01505 L 0.12643 0.01296 C 0.12773 0.01296 0.1289 0.01204 0.13021 0.01134 C 0.1319 0.01065 0.13359 0.01019 0.13528 0.00949 C 0.13554 0.00787 0.13593 0.00625 0.13659 0.0044 C 0.13776 0.00093 0.14049 -0.0037 0.14271 -0.00602 C 0.14596 -0.00926 0.14948 -0.01157 0.15273 -0.01458 C 0.15833 -0.01967 0.15534 -0.0169 0.16159 -0.02338 C 0.16393 -0.02801 0.16432 -0.02824 0.16523 -0.03356 C 0.16614 -0.03935 0.16771 -0.05092 0.16771 -0.05069 C 0.16823 -0.05741 0.16836 -0.06389 0.16914 -0.07014 C 0.16927 -0.07199 0.17018 -0.07338 0.17044 -0.07546 C 0.1707 -0.0794 0.17044 -0.08356 0.17044 -0.08727 L 0.16653 -0.07893 " pathEditMode="relative" rAng="0" ptsTypes="AAAAAAAAAAAAAAAAAAA">
                                      <p:cBhvr>
                                        <p:cTn id="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6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1054 0.00556 C 0.01159 0.00625 0.01263 0.00671 0.01367 0.00764 C 0.01484 0.00856 0.01562 0.01088 0.01679 0.01134 C 0.02031 0.01273 0.02383 0.0125 0.02734 0.01319 C 0.03776 0.01782 0.02383 0.01181 0.03906 0.0169 C 0.04219 0.01806 0.04531 0.01944 0.04857 0.0206 C 0.05065 0.02153 0.05273 0.02199 0.05482 0.02268 L 0.19531 0.0206 C 0.19791 0.0206 0.20273 0.01643 0.20482 0.01505 C 0.20703 0.01366 0.21224 0.01204 0.21432 0.01134 C 0.21575 0.00995 0.21732 0.00926 0.21862 0.00764 C 0.22096 0.00463 0.22318 -0.00162 0.22487 -0.00556 C 0.22526 -0.00833 0.22604 -0.01736 0.22695 -0.0206 C 0.22825 -0.02454 0.23047 -0.02755 0.23125 -0.03194 C 0.23164 -0.0338 0.23203 -0.03565 0.23229 -0.0375 C 0.23268 -0.04074 0.23268 -0.04398 0.23333 -0.04699 C 0.23411 -0.05093 0.23541 -0.0544 0.23646 -0.05833 C 0.23685 -0.07199 0.23672 -0.08588 0.23763 -0.09954 C 0.23776 -0.10232 0.23919 -0.1044 0.23971 -0.10718 C 0.24023 -0.10949 0.24036 -0.11204 0.24075 -0.11458 C 0.2414 -0.1338 0.24049 -0.13982 0.24284 -0.15417 C 0.24349 -0.15787 0.24427 -0.16157 0.24492 -0.16528 L 0.24609 -0.17107 C 0.24583 -0.17222 0.24479 -0.18357 0.24388 -0.18588 C 0.24375 -0.18657 0.24323 -0.18588 0.24284 -0.18588 L 0.24284 -0.18588 " pathEditMode="relative" ptsTypes="AAAAAAAAAAAAAAAAAAAAAAAAAAAA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21654 -0.00208 C 0.21836 -0.00208 0.21992 -0.00463 0.22174 -0.00578 C 0.22318 -0.00648 0.22461 -0.00694 0.22604 -0.00764 C 0.22708 -0.00879 0.22799 -0.01041 0.22917 -0.01134 C 0.23047 -0.0125 0.23216 -0.0118 0.23333 -0.01319 C 0.24297 -0.02453 0.22825 -0.01458 0.23867 -0.02083 C 0.24661 -0.03009 0.24271 -0.02662 0.25026 -0.03194 C 0.2526 -0.03611 0.25365 -0.03889 0.25664 -0.04143 C 0.25755 -0.04236 0.25872 -0.04259 0.25977 -0.04328 C 0.26055 -0.04583 0.26094 -0.04861 0.26185 -0.05069 C 0.26276 -0.05254 0.26432 -0.05277 0.2651 -0.05463 C 0.26575 -0.05602 0.26549 -0.05856 0.26615 -0.06018 C 0.26693 -0.0625 0.26823 -0.06389 0.26927 -0.06574 C 0.26966 -0.06759 0.26953 -0.07014 0.27031 -0.07152 C 0.27383 -0.07754 0.27708 -0.0787 0.28086 -0.08264 C 0.28255 -0.08449 0.28724 -0.09027 0.28828 -0.09213 C 0.28945 -0.09375 0.29049 -0.0956 0.29154 -0.09768 C 0.2944 -0.10393 0.29987 -0.11643 0.29987 -0.11643 L 0.30208 -0.12777 C 0.30234 -0.12963 0.3026 -0.13171 0.30312 -0.13333 C 0.30378 -0.13588 0.30456 -0.13842 0.30521 -0.14097 C 0.3056 -0.14282 0.30573 -0.1449 0.30625 -0.14652 C 0.30716 -0.1493 0.30833 -0.15162 0.30937 -0.15393 C 0.30977 -0.15717 0.3099 -0.16041 0.31055 -0.16342 C 0.31094 -0.16551 0.31549 -0.17569 0.31575 -0.17662 C 0.31732 -0.18148 0.31784 -0.18634 0.31888 -0.19166 C 0.31966 -0.19467 0.32031 -0.19791 0.32109 -0.20092 C 0.32305 -0.25092 0.3207 -0.2125 0.32318 -0.23472 C 0.32357 -0.23842 0.3237 -0.24236 0.32422 -0.24606 C 0.32474 -0.24977 0.32565 -0.25347 0.3263 -0.25717 L 0.32734 -0.26296 C 0.32852 -0.28426 0.32839 -0.29051 0.32839 -0.28171 L 0.32839 -0.28171 " pathEditMode="relative" ptsTypes="AAAAAAAAAAAAAAAAAAAAAAAAAAAAAAAAAAA">
                                      <p:cBhvr>
                                        <p:cTn id="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1" grpId="0" animBg="1"/>
      <p:bldP spid="52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12341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6309964" y="3870816"/>
            <a:ext cx="5447763" cy="27958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559964" y="3874395"/>
            <a:ext cx="5447763" cy="27958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6309964" y="778020"/>
            <a:ext cx="5447763" cy="27958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163733" y="1104411"/>
            <a:ext cx="307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mtClean="0">
                <a:solidFill>
                  <a:schemeClr val="bg1"/>
                </a:solidFill>
              </a:rPr>
              <a:t>復仇者聯盟2</a:t>
            </a:r>
            <a:r>
              <a:rPr lang="zh-TW" altLang="zh-TW" sz="1600" smtClean="0">
                <a:solidFill>
                  <a:schemeClr val="bg1"/>
                </a:solidFill>
              </a:rPr>
              <a:t>：奧創紀元</a:t>
            </a:r>
            <a:r>
              <a:rPr lang="en-US" altLang="zh-TW" smtClean="0">
                <a:solidFill>
                  <a:schemeClr val="bg1"/>
                </a:solidFill>
              </a:rPr>
              <a:t>(</a:t>
            </a:r>
            <a:r>
              <a:rPr lang="en-US" altLang="zh-TW" dirty="0" smtClean="0">
                <a:solidFill>
                  <a:schemeClr val="bg1"/>
                </a:solidFill>
              </a:rPr>
              <a:t>2015)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485050" y="1462736"/>
            <a:ext cx="2749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>
                <a:solidFill>
                  <a:schemeClr val="bg1"/>
                </a:solidFill>
              </a:rPr>
              <a:t>簡介</a:t>
            </a:r>
            <a:r>
              <a:rPr lang="en-US" altLang="zh-TW" smtClean="0">
                <a:solidFill>
                  <a:schemeClr val="bg1"/>
                </a:solidFill>
              </a:rPr>
              <a:t>:</a:t>
            </a:r>
            <a:r>
              <a:rPr lang="zh-TW" altLang="en-US" smtClean="0">
                <a:solidFill>
                  <a:schemeClr val="bg1"/>
                </a:solidFill>
              </a:rPr>
              <a:t> 隨著</a:t>
            </a:r>
            <a:r>
              <a:rPr lang="en-US" altLang="zh-TW" smtClean="0">
                <a:solidFill>
                  <a:schemeClr val="bg1"/>
                </a:solidFill>
              </a:rPr>
              <a:t>『</a:t>
            </a:r>
            <a:r>
              <a:rPr lang="zh-TW" altLang="en-US" dirty="0">
                <a:solidFill>
                  <a:schemeClr val="bg1"/>
                </a:solidFill>
              </a:rPr>
              <a:t>神盾</a:t>
            </a:r>
            <a:r>
              <a:rPr lang="zh-TW" altLang="en-US">
                <a:solidFill>
                  <a:schemeClr val="bg1"/>
                </a:solidFill>
              </a:rPr>
              <a:t>局</a:t>
            </a:r>
            <a:r>
              <a:rPr lang="en-US" altLang="zh-TW" smtClean="0">
                <a:solidFill>
                  <a:schemeClr val="bg1"/>
                </a:solidFill>
              </a:rPr>
              <a:t>』</a:t>
            </a:r>
            <a:r>
              <a:rPr lang="zh-TW" altLang="en-US" smtClean="0">
                <a:solidFill>
                  <a:schemeClr val="bg1"/>
                </a:solidFill>
              </a:rPr>
              <a:t>的淪陷，世界陷入了無戒備、無防範的混亂中，直到發現了他</a:t>
            </a:r>
            <a:r>
              <a:rPr lang="en-US" altLang="zh-TW" dirty="0" smtClean="0">
                <a:solidFill>
                  <a:schemeClr val="bg1"/>
                </a:solidFill>
              </a:rPr>
              <a:t>…….</a:t>
            </a:r>
            <a:r>
              <a:rPr lang="zh-TW" altLang="en-US" u="sng" dirty="0" smtClean="0">
                <a:solidFill>
                  <a:schemeClr val="bg1"/>
                </a:solidFill>
              </a:rPr>
              <a:t>更多</a:t>
            </a:r>
            <a:endParaRPr lang="zh-TW" altLang="en-US" u="sng" dirty="0">
              <a:solidFill>
                <a:schemeClr val="bg1"/>
              </a:solidFill>
            </a:endParaRPr>
          </a:p>
        </p:txBody>
      </p:sp>
      <p:sp>
        <p:nvSpPr>
          <p:cNvPr id="26" name="心形 25"/>
          <p:cNvSpPr/>
          <p:nvPr/>
        </p:nvSpPr>
        <p:spPr>
          <a:xfrm>
            <a:off x="11233161" y="1126370"/>
            <a:ext cx="321972" cy="288266"/>
          </a:xfrm>
          <a:prstGeom prst="hear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0533916" y="3050801"/>
            <a:ext cx="508511" cy="390541"/>
          </a:xfrm>
          <a:prstGeom prst="rect">
            <a:avLst/>
          </a:prstGeom>
          <a:solidFill>
            <a:srgbClr val="FF66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YES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1042427" y="3050800"/>
            <a:ext cx="508511" cy="390541"/>
          </a:xfrm>
          <a:prstGeom prst="rect">
            <a:avLst/>
          </a:prstGeom>
          <a:solidFill>
            <a:srgbClr val="00CC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0" y="1"/>
            <a:ext cx="12192000" cy="66205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389156" y="93823"/>
            <a:ext cx="2416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 smtClean="0"/>
              <a:t>DramaMaker</a:t>
            </a:r>
            <a:endParaRPr lang="zh-TW" altLang="en-US" sz="3200" b="1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6453616" y="-202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收藏影片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4" name="Picture 6" descr="http://image.wangchao.net.cn/bt/12422571344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52" y="4093213"/>
            <a:ext cx="1355277" cy="1903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/>
          <p:cNvSpPr txBox="1"/>
          <p:nvPr/>
        </p:nvSpPr>
        <p:spPr>
          <a:xfrm>
            <a:off x="2863433" y="4181861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solidFill>
                  <a:schemeClr val="bg1"/>
                </a:solidFill>
              </a:rPr>
              <a:t>鷹眼</a:t>
            </a:r>
            <a:r>
              <a:rPr lang="en-US" altLang="zh-TW" smtClean="0">
                <a:solidFill>
                  <a:schemeClr val="bg1"/>
                </a:solidFill>
              </a:rPr>
              <a:t>(</a:t>
            </a:r>
            <a:r>
              <a:rPr lang="en-US" altLang="zh-TW" dirty="0" smtClean="0">
                <a:solidFill>
                  <a:schemeClr val="bg1"/>
                </a:solidFill>
              </a:rPr>
              <a:t>2008)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3026473" y="4560349"/>
            <a:ext cx="2749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>
                <a:solidFill>
                  <a:schemeClr val="bg1"/>
                </a:solidFill>
              </a:rPr>
              <a:t>簡介</a:t>
            </a:r>
            <a:r>
              <a:rPr lang="en-US" altLang="zh-TW" smtClean="0">
                <a:solidFill>
                  <a:schemeClr val="bg1"/>
                </a:solidFill>
              </a:rPr>
              <a:t>:</a:t>
            </a:r>
            <a:r>
              <a:rPr lang="zh-TW" altLang="en-US" smtClean="0">
                <a:solidFill>
                  <a:schemeClr val="bg1"/>
                </a:solidFill>
              </a:rPr>
              <a:t> 傑瑞在哥哥離奇死亡後，與瑞秋意外捲入離奇的攻擊事件內，</a:t>
            </a:r>
            <a:r>
              <a:rPr lang="zh-TW" altLang="en-US" dirty="0" smtClean="0">
                <a:solidFill>
                  <a:schemeClr val="bg1"/>
                </a:solidFill>
              </a:rPr>
              <a:t>需</a:t>
            </a:r>
            <a:r>
              <a:rPr lang="zh-TW" altLang="en-US" smtClean="0">
                <a:solidFill>
                  <a:schemeClr val="bg1"/>
                </a:solidFill>
              </a:rPr>
              <a:t>合力找出陷害他們的恐怖份子</a:t>
            </a:r>
            <a:r>
              <a:rPr lang="en-US" altLang="zh-TW" dirty="0" smtClean="0">
                <a:solidFill>
                  <a:schemeClr val="bg1"/>
                </a:solidFill>
              </a:rPr>
              <a:t>…….</a:t>
            </a:r>
            <a:r>
              <a:rPr lang="zh-TW" altLang="en-US" u="sng" dirty="0" smtClean="0">
                <a:solidFill>
                  <a:schemeClr val="bg1"/>
                </a:solidFill>
              </a:rPr>
              <a:t>更多</a:t>
            </a:r>
            <a:endParaRPr lang="zh-TW" altLang="en-US" u="sng" dirty="0">
              <a:solidFill>
                <a:schemeClr val="bg1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8395104" y="4106076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solidFill>
                  <a:schemeClr val="bg1"/>
                </a:solidFill>
              </a:rPr>
              <a:t>機械公敵</a:t>
            </a:r>
            <a:r>
              <a:rPr lang="en-US" altLang="zh-TW" smtClean="0">
                <a:solidFill>
                  <a:schemeClr val="bg1"/>
                </a:solidFill>
              </a:rPr>
              <a:t>(</a:t>
            </a:r>
            <a:r>
              <a:rPr lang="en-US" altLang="zh-TW" dirty="0" smtClean="0">
                <a:solidFill>
                  <a:schemeClr val="bg1"/>
                </a:solidFill>
              </a:rPr>
              <a:t>2004)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8611641" y="4477833"/>
            <a:ext cx="2749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>
                <a:solidFill>
                  <a:schemeClr val="bg1"/>
                </a:solidFill>
              </a:rPr>
              <a:t>簡介</a:t>
            </a:r>
            <a:r>
              <a:rPr lang="en-US" altLang="zh-TW" smtClean="0">
                <a:solidFill>
                  <a:schemeClr val="bg1"/>
                </a:solidFill>
              </a:rPr>
              <a:t>: USR</a:t>
            </a:r>
            <a:r>
              <a:rPr lang="zh-TW" altLang="en-US" smtClean="0">
                <a:solidFill>
                  <a:schemeClr val="bg1"/>
                </a:solidFill>
              </a:rPr>
              <a:t>公司開發出最為先進的</a:t>
            </a:r>
            <a:r>
              <a:rPr lang="zh-TW" altLang="en-US" dirty="0" smtClean="0">
                <a:solidFill>
                  <a:schemeClr val="bg1"/>
                </a:solidFill>
              </a:rPr>
              <a:t>「</a:t>
            </a:r>
            <a:r>
              <a:rPr lang="en-US" altLang="zh-TW" dirty="0" smtClean="0">
                <a:solidFill>
                  <a:schemeClr val="bg1"/>
                </a:solidFill>
              </a:rPr>
              <a:t>NS-5</a:t>
            </a:r>
            <a:r>
              <a:rPr lang="zh-TW" altLang="en-US" dirty="0" smtClean="0">
                <a:solidFill>
                  <a:schemeClr val="bg1"/>
                </a:solidFill>
              </a:rPr>
              <a:t>型</a:t>
            </a:r>
            <a:r>
              <a:rPr lang="zh-TW" altLang="en-US" smtClean="0">
                <a:solidFill>
                  <a:schemeClr val="bg1"/>
                </a:solidFill>
              </a:rPr>
              <a:t>」智能機器人，</a:t>
            </a:r>
            <a:r>
              <a:rPr lang="zh-TW" altLang="en-US" dirty="0" smtClean="0">
                <a:solidFill>
                  <a:schemeClr val="bg1"/>
                </a:solidFill>
              </a:rPr>
              <a:t>但就</a:t>
            </a:r>
            <a:r>
              <a:rPr lang="zh-TW" altLang="en-US" smtClean="0">
                <a:solidFill>
                  <a:schemeClr val="bg1"/>
                </a:solidFill>
              </a:rPr>
              <a:t>在上市前不久，機器人的發明者卻在公司裡面離奇死亡</a:t>
            </a:r>
            <a:r>
              <a:rPr lang="en-US" altLang="zh-TW" dirty="0" smtClean="0">
                <a:solidFill>
                  <a:schemeClr val="bg1"/>
                </a:solidFill>
              </a:rPr>
              <a:t>…….</a:t>
            </a:r>
            <a:r>
              <a:rPr lang="zh-TW" altLang="en-US" u="sng" dirty="0" smtClean="0">
                <a:solidFill>
                  <a:schemeClr val="bg1"/>
                </a:solidFill>
              </a:rPr>
              <a:t>更多</a:t>
            </a:r>
            <a:endParaRPr lang="zh-TW" altLang="en-US" u="sng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828279" y="6159613"/>
            <a:ext cx="508511" cy="390541"/>
          </a:xfrm>
          <a:prstGeom prst="rect">
            <a:avLst/>
          </a:prstGeom>
          <a:solidFill>
            <a:srgbClr val="FF66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YES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5336790" y="6159612"/>
            <a:ext cx="508511" cy="390541"/>
          </a:xfrm>
          <a:prstGeom prst="rect">
            <a:avLst/>
          </a:prstGeom>
          <a:solidFill>
            <a:srgbClr val="00CC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</a:t>
            </a:r>
            <a:endParaRPr lang="zh-TW" altLang="en-US" dirty="0"/>
          </a:p>
        </p:txBody>
      </p:sp>
      <p:sp>
        <p:nvSpPr>
          <p:cNvPr id="53" name="心形 52"/>
          <p:cNvSpPr/>
          <p:nvPr/>
        </p:nvSpPr>
        <p:spPr>
          <a:xfrm>
            <a:off x="4119034" y="4212330"/>
            <a:ext cx="321972" cy="288266"/>
          </a:xfrm>
          <a:prstGeom prst="hear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心形 53"/>
          <p:cNvSpPr/>
          <p:nvPr/>
        </p:nvSpPr>
        <p:spPr>
          <a:xfrm>
            <a:off x="10112241" y="4141804"/>
            <a:ext cx="321972" cy="288266"/>
          </a:xfrm>
          <a:prstGeom prst="hear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10533916" y="6119627"/>
            <a:ext cx="508511" cy="390541"/>
          </a:xfrm>
          <a:prstGeom prst="rect">
            <a:avLst/>
          </a:prstGeom>
          <a:solidFill>
            <a:srgbClr val="FF66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YES</a:t>
            </a:r>
            <a:endParaRPr lang="zh-TW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11042427" y="6119626"/>
            <a:ext cx="508511" cy="390541"/>
          </a:xfrm>
          <a:prstGeom prst="rect">
            <a:avLst/>
          </a:prstGeom>
          <a:solidFill>
            <a:srgbClr val="00CC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</a:t>
            </a:r>
            <a:endParaRPr lang="zh-TW" altLang="en-US" dirty="0"/>
          </a:p>
        </p:txBody>
      </p:sp>
      <p:cxnSp>
        <p:nvCxnSpPr>
          <p:cNvPr id="59" name="直線接點 58"/>
          <p:cNvCxnSpPr/>
          <p:nvPr/>
        </p:nvCxnSpPr>
        <p:spPr>
          <a:xfrm>
            <a:off x="4064779" y="1"/>
            <a:ext cx="6729" cy="659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8634414" y="-3454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50" y="957426"/>
            <a:ext cx="1332766" cy="190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5" b="7497"/>
          <a:stretch/>
        </p:blipFill>
        <p:spPr>
          <a:xfrm>
            <a:off x="1155064" y="4133623"/>
            <a:ext cx="1376506" cy="1881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矩形 60"/>
          <p:cNvSpPr/>
          <p:nvPr/>
        </p:nvSpPr>
        <p:spPr>
          <a:xfrm>
            <a:off x="4071508" y="-1361"/>
            <a:ext cx="2248679" cy="683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183549" y="12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smtClean="0">
                <a:latin typeface="標楷體" panose="03000509000000000000" pitchFamily="65" charset="-120"/>
                <a:ea typeface="標楷體" panose="03000509000000000000" pitchFamily="65" charset="-120"/>
              </a:rPr>
              <a:t>推薦電影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9340961" y="6194142"/>
            <a:ext cx="1192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</a:rPr>
              <a:t>符合期待  </a:t>
            </a:r>
            <a:r>
              <a:rPr lang="en-US" altLang="zh-TW" sz="1600" dirty="0" smtClean="0">
                <a:solidFill>
                  <a:schemeClr val="bg1"/>
                </a:solidFill>
              </a:rPr>
              <a:t>?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3635324" y="6225017"/>
            <a:ext cx="1192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</a:rPr>
              <a:t>符合期待  </a:t>
            </a:r>
            <a:r>
              <a:rPr lang="en-US" altLang="zh-TW" sz="1600" dirty="0" smtClean="0">
                <a:solidFill>
                  <a:schemeClr val="bg1"/>
                </a:solidFill>
              </a:rPr>
              <a:t>?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9329235" y="3106579"/>
            <a:ext cx="1192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</a:rPr>
              <a:t>符合期待  </a:t>
            </a:r>
            <a:r>
              <a:rPr lang="en-US" altLang="zh-TW" sz="1600" dirty="0" smtClean="0">
                <a:solidFill>
                  <a:schemeClr val="bg1"/>
                </a:solidFill>
              </a:rPr>
              <a:t>?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559965" y="782244"/>
            <a:ext cx="5447763" cy="2795834"/>
            <a:chOff x="559965" y="782244"/>
            <a:chExt cx="5447763" cy="2795834"/>
          </a:xfrm>
        </p:grpSpPr>
        <p:sp>
          <p:nvSpPr>
            <p:cNvPr id="8" name="矩形 7"/>
            <p:cNvSpPr/>
            <p:nvPr/>
          </p:nvSpPr>
          <p:spPr>
            <a:xfrm>
              <a:off x="559965" y="782244"/>
              <a:ext cx="5447763" cy="279583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5" name="Picture 8" descr="http://cms.myvideo.net.tw/images/UNI040/0000/0189/201504141159351245_210x30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566" y="948703"/>
              <a:ext cx="1352557" cy="193222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/>
            <p:cNvSpPr txBox="1"/>
            <p:nvPr/>
          </p:nvSpPr>
          <p:spPr>
            <a:xfrm>
              <a:off x="2863433" y="981354"/>
              <a:ext cx="1717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mtClean="0">
                  <a:solidFill>
                    <a:schemeClr val="bg1"/>
                  </a:solidFill>
                </a:rPr>
                <a:t>人造意識</a:t>
              </a:r>
              <a:r>
                <a:rPr lang="en-US" altLang="zh-TW" smtClean="0">
                  <a:solidFill>
                    <a:schemeClr val="bg1"/>
                  </a:solidFill>
                </a:rPr>
                <a:t>(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2015)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026473" y="1359842"/>
              <a:ext cx="274943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mtClean="0">
                  <a:solidFill>
                    <a:schemeClr val="bg1"/>
                  </a:solidFill>
                </a:rPr>
                <a:t>簡介</a:t>
              </a:r>
              <a:r>
                <a:rPr lang="en-US" altLang="zh-TW" smtClean="0">
                  <a:solidFill>
                    <a:schemeClr val="bg1"/>
                  </a:solidFill>
                </a:rPr>
                <a:t>:</a:t>
              </a:r>
              <a:r>
                <a:rPr lang="zh-TW" altLang="en-US" smtClean="0">
                  <a:solidFill>
                    <a:schemeClr val="bg1"/>
                  </a:solidFill>
                </a:rPr>
                <a:t> 神秘的億萬富翁納森</a:t>
              </a:r>
              <a:r>
                <a:rPr lang="en-US" altLang="zh-TW" smtClean="0">
                  <a:solidFill>
                    <a:schemeClr val="bg1"/>
                  </a:solidFill>
                </a:rPr>
                <a:t>·</a:t>
              </a:r>
              <a:r>
                <a:rPr lang="zh-TW" altLang="en-US" smtClean="0">
                  <a:solidFill>
                    <a:schemeClr val="bg1"/>
                  </a:solidFill>
                </a:rPr>
                <a:t>貝特曼邀請公司一項幸運大獎得主、程式設計師加勒</a:t>
              </a:r>
              <a:r>
                <a:rPr lang="en-US" altLang="zh-TW" smtClean="0">
                  <a:solidFill>
                    <a:schemeClr val="bg1"/>
                  </a:solidFill>
                </a:rPr>
                <a:t>·</a:t>
              </a:r>
              <a:r>
                <a:rPr lang="zh-TW" altLang="en-US" smtClean="0">
                  <a:solidFill>
                    <a:schemeClr val="bg1"/>
                  </a:solidFill>
                </a:rPr>
                <a:t>史密斯到其別墅共度周末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…….</a:t>
              </a:r>
              <a:r>
                <a:rPr lang="zh-TW" altLang="en-US" u="sng" dirty="0" smtClean="0">
                  <a:solidFill>
                    <a:schemeClr val="bg1"/>
                  </a:solidFill>
                </a:rPr>
                <a:t>更多</a:t>
              </a:r>
              <a:endParaRPr lang="zh-TW" altLang="en-US" u="sng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2557" y="3019418"/>
              <a:ext cx="1111845" cy="39054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mtClean="0"/>
                <a:t>隨選電影</a:t>
              </a:r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880145" y="3039485"/>
              <a:ext cx="508511" cy="390541"/>
            </a:xfrm>
            <a:prstGeom prst="rect">
              <a:avLst/>
            </a:prstGeom>
            <a:solidFill>
              <a:srgbClr val="FF66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YES</a:t>
              </a:r>
              <a:endParaRPr lang="zh-TW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388656" y="3039484"/>
              <a:ext cx="508511" cy="390541"/>
            </a:xfrm>
            <a:prstGeom prst="rect">
              <a:avLst/>
            </a:prstGeom>
            <a:solidFill>
              <a:srgbClr val="00CC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NO</a:t>
              </a:r>
              <a:endParaRPr lang="zh-TW" altLang="en-US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633329" y="3091597"/>
              <a:ext cx="11929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bg1"/>
                  </a:solidFill>
                </a:rPr>
                <a:t>符合期待  </a:t>
              </a:r>
              <a:r>
                <a:rPr lang="en-US" altLang="zh-TW" sz="1600" dirty="0" smtClean="0">
                  <a:solidFill>
                    <a:schemeClr val="bg1"/>
                  </a:solidFill>
                </a:rPr>
                <a:t>?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心形 24"/>
            <p:cNvSpPr/>
            <p:nvPr/>
          </p:nvSpPr>
          <p:spPr>
            <a:xfrm>
              <a:off x="4558085" y="1021388"/>
              <a:ext cx="321972" cy="288266"/>
            </a:xfrm>
            <a:prstGeom prst="hear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2016926" y="3017327"/>
              <a:ext cx="1111845" cy="39054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mtClean="0"/>
                <a:t>播出時段</a:t>
              </a:r>
              <a:endParaRPr lang="zh-TW" altLang="en-US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6605104" y="3016666"/>
            <a:ext cx="1111845" cy="3905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隨選電影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7789473" y="3014575"/>
            <a:ext cx="1111845" cy="39054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播出時段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843672" y="6203576"/>
            <a:ext cx="1111845" cy="3905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隨選電影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028041" y="6201485"/>
            <a:ext cx="1111845" cy="39054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播出時段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6589669" y="6137446"/>
            <a:ext cx="1111845" cy="3905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隨選電影</a:t>
            </a:r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7774038" y="6135355"/>
            <a:ext cx="1111845" cy="39054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播出時段</a:t>
            </a:r>
            <a:endParaRPr lang="zh-TW" altLang="en-US" dirty="0"/>
          </a:p>
        </p:txBody>
      </p:sp>
      <p:cxnSp>
        <p:nvCxnSpPr>
          <p:cNvPr id="79" name="直線接點 78"/>
          <p:cNvCxnSpPr/>
          <p:nvPr/>
        </p:nvCxnSpPr>
        <p:spPr>
          <a:xfrm>
            <a:off x="8611641" y="-143546"/>
            <a:ext cx="0" cy="822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4064779" y="-137107"/>
            <a:ext cx="0" cy="822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6320187" y="-141863"/>
            <a:ext cx="0" cy="831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0" y="685164"/>
            <a:ext cx="12192000" cy="61728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5" name="圖片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219" y="1338052"/>
            <a:ext cx="9059965" cy="4776177"/>
          </a:xfrm>
          <a:prstGeom prst="rect">
            <a:avLst/>
          </a:prstGeom>
          <a:ln>
            <a:noFill/>
          </a:ln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109" y="14355"/>
            <a:ext cx="1220967" cy="63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9" y="4467529"/>
            <a:ext cx="1540851" cy="1288930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4037837" y="3189574"/>
            <a:ext cx="3588229" cy="2896094"/>
            <a:chOff x="4069177" y="2150126"/>
            <a:chExt cx="2670133" cy="215146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9177" y="2659478"/>
              <a:ext cx="2670133" cy="164211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4" name="文字方塊 13"/>
            <p:cNvSpPr txBox="1"/>
            <p:nvPr/>
          </p:nvSpPr>
          <p:spPr>
            <a:xfrm>
              <a:off x="4295843" y="2150126"/>
              <a:ext cx="2302684" cy="5258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sz="4000" b="1" dirty="0" err="1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DramaMaker</a:t>
              </a:r>
              <a:endParaRPr lang="zh-TW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/>
          <a:srcRect l="-1" r="42020"/>
          <a:stretch/>
        </p:blipFill>
        <p:spPr>
          <a:xfrm>
            <a:off x="9309861" y="4722055"/>
            <a:ext cx="2166273" cy="859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4" name="Picture 6" descr="http://genkimedia.com/wp-content/uploads/2010/07/Icon_IMD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18" y="966389"/>
            <a:ext cx="2189065" cy="164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標題 1"/>
          <p:cNvSpPr txBox="1">
            <a:spLocks/>
          </p:cNvSpPr>
          <p:nvPr/>
        </p:nvSpPr>
        <p:spPr>
          <a:xfrm>
            <a:off x="441047" y="-395653"/>
            <a:ext cx="10131425" cy="41700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</a:t>
            </a:r>
            <a:endParaRPr lang="en-US" altLang="zh-TW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</a:t>
            </a:r>
            <a:endParaRPr lang="en-US" altLang="zh-TW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向右箭號 28"/>
          <p:cNvSpPr/>
          <p:nvPr/>
        </p:nvSpPr>
        <p:spPr>
          <a:xfrm>
            <a:off x="8069463" y="4756186"/>
            <a:ext cx="930177" cy="732156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464832" y="35670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資料庫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7515115" y="911295"/>
            <a:ext cx="1866071" cy="1566149"/>
            <a:chOff x="3404021" y="4422770"/>
            <a:chExt cx="1866071" cy="1566149"/>
          </a:xfrm>
        </p:grpSpPr>
        <p:pic>
          <p:nvPicPr>
            <p:cNvPr id="2052" name="Picture 4" descr="http://database-technologies.com/img/database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50"/>
            <a:stretch/>
          </p:blipFill>
          <p:spPr bwMode="auto">
            <a:xfrm>
              <a:off x="3404021" y="4422770"/>
              <a:ext cx="1177165" cy="1477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http://database-technologies.com/img/database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50"/>
            <a:stretch/>
          </p:blipFill>
          <p:spPr bwMode="auto">
            <a:xfrm>
              <a:off x="4092927" y="4511809"/>
              <a:ext cx="1177165" cy="1477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文字方塊 47"/>
          <p:cNvSpPr txBox="1"/>
          <p:nvPr/>
        </p:nvSpPr>
        <p:spPr>
          <a:xfrm>
            <a:off x="8184873" y="4144364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-1" r="42020"/>
          <a:stretch/>
        </p:blipFill>
        <p:spPr>
          <a:xfrm>
            <a:off x="5930133" y="1210933"/>
            <a:ext cx="1808514" cy="827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左-右雙向箭號 1"/>
          <p:cNvSpPr/>
          <p:nvPr/>
        </p:nvSpPr>
        <p:spPr>
          <a:xfrm>
            <a:off x="2354042" y="4722055"/>
            <a:ext cx="1303980" cy="689547"/>
          </a:xfrm>
          <a:prstGeom prst="leftRightArrow">
            <a:avLst>
              <a:gd name="adj1" fmla="val 45551"/>
              <a:gd name="adj2" fmla="val 36949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http://3.bp.blogspot.com/-v8I8aUkrkr4/U3-EINx93MI/AAAAAAAAPHA/vFw9D3UB3HU/s1600/R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068" y="5650500"/>
            <a:ext cx="1199952" cy="9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向右箭號 39"/>
          <p:cNvSpPr/>
          <p:nvPr/>
        </p:nvSpPr>
        <p:spPr>
          <a:xfrm rot="3213719">
            <a:off x="3125972" y="2801577"/>
            <a:ext cx="681373" cy="732156"/>
          </a:xfrm>
          <a:prstGeom prst="rightArrow">
            <a:avLst/>
          </a:prstGeom>
          <a:solidFill>
            <a:schemeClr val="tx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向右箭號 42"/>
          <p:cNvSpPr/>
          <p:nvPr/>
        </p:nvSpPr>
        <p:spPr>
          <a:xfrm rot="4027045">
            <a:off x="4360996" y="2474457"/>
            <a:ext cx="734996" cy="732156"/>
          </a:xfrm>
          <a:prstGeom prst="rightArrow">
            <a:avLst/>
          </a:prstGeom>
          <a:solidFill>
            <a:schemeClr val="tx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 rot="5189760">
            <a:off x="5557097" y="2385246"/>
            <a:ext cx="734996" cy="732156"/>
          </a:xfrm>
          <a:prstGeom prst="rightArrow">
            <a:avLst/>
          </a:prstGeom>
          <a:solidFill>
            <a:schemeClr val="tx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右箭號 44"/>
          <p:cNvSpPr/>
          <p:nvPr/>
        </p:nvSpPr>
        <p:spPr>
          <a:xfrm rot="5805710">
            <a:off x="6811300" y="2452316"/>
            <a:ext cx="734996" cy="732156"/>
          </a:xfrm>
          <a:prstGeom prst="rightArrow">
            <a:avLst/>
          </a:prstGeom>
          <a:solidFill>
            <a:schemeClr val="tx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 rot="7221017">
            <a:off x="7880727" y="2801578"/>
            <a:ext cx="734996" cy="732156"/>
          </a:xfrm>
          <a:prstGeom prst="rightArrow">
            <a:avLst/>
          </a:prstGeom>
          <a:solidFill>
            <a:schemeClr val="tx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3807075" y="657749"/>
            <a:ext cx="1645772" cy="1752600"/>
            <a:chOff x="3282844" y="273277"/>
            <a:chExt cx="1645772" cy="1752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377" y="273277"/>
              <a:ext cx="1428750" cy="1752600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3282844" y="918894"/>
              <a:ext cx="164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Script</a:t>
              </a:r>
              <a:endPara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82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06028" y="1369453"/>
            <a:ext cx="10131425" cy="4556760"/>
          </a:xfrm>
        </p:spPr>
        <p:txBody>
          <a:bodyPr>
            <a:normAutofit/>
          </a:bodyPr>
          <a:lstStyle/>
          <a:p>
            <a:r>
              <a:rPr lang="zh-TW" altLang="zh-TW" b="1" u="sng" dirty="0" smtClean="0"/>
              <a:t>玩家不經意輸入的意見，是媒體的寶庫</a:t>
            </a:r>
            <a:r>
              <a:rPr lang="en-US" altLang="zh-TW" b="1" u="sng" dirty="0" smtClean="0"/>
              <a:t/>
            </a:r>
            <a:br>
              <a:rPr lang="en-US" altLang="zh-TW" b="1" u="sng" dirty="0" smtClean="0"/>
            </a:br>
            <a:r>
              <a:rPr lang="en-US" altLang="zh-TW" b="1" u="sng" dirty="0" smtClean="0"/>
              <a:t/>
            </a:r>
            <a:br>
              <a:rPr lang="en-US" altLang="zh-TW" b="1" u="sng" dirty="0" smtClean="0"/>
            </a:br>
            <a:r>
              <a:rPr lang="en-US" altLang="zh-TW" b="1" u="sng" dirty="0"/>
              <a:t/>
            </a:r>
            <a:br>
              <a:rPr lang="en-US" altLang="zh-TW" b="1" u="sng" dirty="0"/>
            </a:br>
            <a:r>
              <a:rPr lang="zh-TW" altLang="zh-TW" b="1" u="sng" dirty="0"/>
              <a:t>趣味、挑戰、</a:t>
            </a:r>
            <a:r>
              <a:rPr lang="zh-TW" altLang="zh-TW" b="1" u="sng" dirty="0" smtClean="0"/>
              <a:t>實用</a:t>
            </a:r>
            <a:r>
              <a:rPr lang="en-US" altLang="zh-TW" b="1" u="sng" dirty="0" smtClean="0"/>
              <a:t/>
            </a:r>
            <a:br>
              <a:rPr lang="en-US" altLang="zh-TW" b="1" u="sng" dirty="0" smtClean="0"/>
            </a:br>
            <a:r>
              <a:rPr lang="en-US" altLang="zh-TW" b="1" u="sng" dirty="0" smtClean="0"/>
              <a:t/>
            </a:r>
            <a:br>
              <a:rPr lang="en-US" altLang="zh-TW" b="1" u="sng" dirty="0" smtClean="0"/>
            </a:br>
            <a:r>
              <a:rPr lang="en-US" altLang="zh-TW" b="1" u="sng" dirty="0"/>
              <a:t/>
            </a:r>
            <a:br>
              <a:rPr lang="en-US" altLang="zh-TW" b="1" u="sng" dirty="0"/>
            </a:br>
            <a:r>
              <a:rPr lang="zh-TW" altLang="en-US" b="1" u="sng" dirty="0" smtClean="0"/>
              <a:t>注重題材的電影推薦系統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777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神仙</Template>
  <TotalTime>1008</TotalTime>
  <Words>276</Words>
  <Application>Microsoft Office PowerPoint</Application>
  <PresentationFormat>寬螢幕</PresentationFormat>
  <Paragraphs>74</Paragraphs>
  <Slides>10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1" baseType="lpstr">
      <vt:lpstr>Gungsuh</vt:lpstr>
      <vt:lpstr>Tiranti Solid LET</vt:lpstr>
      <vt:lpstr>細明體</vt:lpstr>
      <vt:lpstr>華康秀風體W3(P)</vt:lpstr>
      <vt:lpstr>新細明體</vt:lpstr>
      <vt:lpstr>標楷體</vt:lpstr>
      <vt:lpstr>Arial</vt:lpstr>
      <vt:lpstr>Calibri</vt:lpstr>
      <vt:lpstr>Calibri Light</vt:lpstr>
      <vt:lpstr>Papyrus</vt:lpstr>
      <vt:lpstr>天體</vt:lpstr>
      <vt:lpstr>ＤＲＡＭＡ　 　　　ＭＡＫＥＲ</vt:lpstr>
      <vt:lpstr>PowerPoint 簡報</vt:lpstr>
      <vt:lpstr>什麼電影會紅？什麼不會？</vt:lpstr>
      <vt:lpstr>PowerPoint 簡報</vt:lpstr>
      <vt:lpstr>PowerPoint 簡報</vt:lpstr>
      <vt:lpstr>DRAMAMAKER</vt:lpstr>
      <vt:lpstr>PowerPoint 簡報</vt:lpstr>
      <vt:lpstr>PowerPoint 簡報</vt:lpstr>
      <vt:lpstr>玩家不經意輸入的意見，是媒體的寶庫   趣味、挑戰、實用   注重題材的電影推薦系統 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Student</dc:creator>
  <cp:lastModifiedBy>Student</cp:lastModifiedBy>
  <cp:revision>79</cp:revision>
  <dcterms:created xsi:type="dcterms:W3CDTF">2016-03-18T02:22:46Z</dcterms:created>
  <dcterms:modified xsi:type="dcterms:W3CDTF">2016-04-27T01:57:29Z</dcterms:modified>
</cp:coreProperties>
</file>